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4"/>
    <p:sldId id="257" r:id="rId35"/>
    <p:sldId id="258" r:id="rId36"/>
    <p:sldId id="259" r:id="rId37"/>
    <p:sldId id="260" r:id="rId38"/>
    <p:sldId id="261" r:id="rId39"/>
    <p:sldId id="262" r:id="rId40"/>
    <p:sldId id="263" r:id="rId41"/>
    <p:sldId id="264" r:id="rId42"/>
    <p:sldId id="265" r:id="rId43"/>
    <p:sldId id="266" r:id="rId4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 Condensed" charset="1" panose="02000000000000000000"/>
      <p:regular r:id="rId10"/>
    </p:embeddedFont>
    <p:embeddedFont>
      <p:font typeface="Roboto Condensed Bold" charset="1" panose="02000000000000000000"/>
      <p:regular r:id="rId11"/>
    </p:embeddedFont>
    <p:embeddedFont>
      <p:font typeface="Roboto Condensed Italics" charset="1" panose="02000000000000000000"/>
      <p:regular r:id="rId12"/>
    </p:embeddedFont>
    <p:embeddedFont>
      <p:font typeface="Roboto Condensed Bold Italics" charset="1" panose="02000000000000000000"/>
      <p:regular r:id="rId13"/>
    </p:embeddedFont>
    <p:embeddedFont>
      <p:font typeface="League Spartan" charset="1" panose="00000800000000000000"/>
      <p:regular r:id="rId14"/>
    </p:embeddedFont>
    <p:embeddedFont>
      <p:font typeface="Intro Rust" charset="1" panose="00000500000000000000"/>
      <p:regular r:id="rId15"/>
    </p:embeddedFont>
    <p:embeddedFont>
      <p:font typeface="Poppins" charset="1" panose="00000500000000000000"/>
      <p:regular r:id="rId16"/>
    </p:embeddedFont>
    <p:embeddedFont>
      <p:font typeface="Poppins Bold" charset="1" panose="00000800000000000000"/>
      <p:regular r:id="rId17"/>
    </p:embeddedFont>
    <p:embeddedFont>
      <p:font typeface="Poppins Italics" charset="1" panose="00000500000000000000"/>
      <p:regular r:id="rId18"/>
    </p:embeddedFont>
    <p:embeddedFont>
      <p:font typeface="Poppins Bold Italics" charset="1" panose="00000800000000000000"/>
      <p:regular r:id="rId19"/>
    </p:embeddedFont>
    <p:embeddedFont>
      <p:font typeface="Poppins Thin" charset="1" panose="00000300000000000000"/>
      <p:regular r:id="rId20"/>
    </p:embeddedFont>
    <p:embeddedFont>
      <p:font typeface="Poppins Thin Italics" charset="1" panose="00000300000000000000"/>
      <p:regular r:id="rId21"/>
    </p:embeddedFont>
    <p:embeddedFont>
      <p:font typeface="Poppins Extra-Light" charset="1" panose="00000300000000000000"/>
      <p:regular r:id="rId22"/>
    </p:embeddedFont>
    <p:embeddedFont>
      <p:font typeface="Poppins Extra-Light Italics" charset="1" panose="00000300000000000000"/>
      <p:regular r:id="rId23"/>
    </p:embeddedFont>
    <p:embeddedFont>
      <p:font typeface="Poppins Light" charset="1" panose="00000400000000000000"/>
      <p:regular r:id="rId24"/>
    </p:embeddedFont>
    <p:embeddedFont>
      <p:font typeface="Poppins Light Italics" charset="1" panose="00000400000000000000"/>
      <p:regular r:id="rId25"/>
    </p:embeddedFont>
    <p:embeddedFont>
      <p:font typeface="Poppins Medium" charset="1" panose="00000600000000000000"/>
      <p:regular r:id="rId26"/>
    </p:embeddedFont>
    <p:embeddedFont>
      <p:font typeface="Poppins Medium Italics" charset="1" panose="00000600000000000000"/>
      <p:regular r:id="rId27"/>
    </p:embeddedFont>
    <p:embeddedFont>
      <p:font typeface="Poppins Semi-Bold" charset="1" panose="00000700000000000000"/>
      <p:regular r:id="rId28"/>
    </p:embeddedFont>
    <p:embeddedFont>
      <p:font typeface="Poppins Semi-Bold Italics" charset="1" panose="00000700000000000000"/>
      <p:regular r:id="rId29"/>
    </p:embeddedFont>
    <p:embeddedFont>
      <p:font typeface="Poppins Ultra-Bold" charset="1" panose="00000900000000000000"/>
      <p:regular r:id="rId30"/>
    </p:embeddedFont>
    <p:embeddedFont>
      <p:font typeface="Poppins Ultra-Bold Italics" charset="1" panose="00000900000000000000"/>
      <p:regular r:id="rId31"/>
    </p:embeddedFont>
    <p:embeddedFont>
      <p:font typeface="Poppins Heavy" charset="1" panose="00000A00000000000000"/>
      <p:regular r:id="rId32"/>
    </p:embeddedFont>
    <p:embeddedFont>
      <p:font typeface="Poppins Heavy Italics" charset="1" panose="00000A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slides/slide5.xml" Type="http://schemas.openxmlformats.org/officeDocument/2006/relationships/slide"/><Relationship Id="rId39" Target="slides/slide6.xml" Type="http://schemas.openxmlformats.org/officeDocument/2006/relationships/slide"/><Relationship Id="rId4" Target="theme/theme1.xml" Type="http://schemas.openxmlformats.org/officeDocument/2006/relationships/theme"/><Relationship Id="rId40" Target="slides/slide7.xml" Type="http://schemas.openxmlformats.org/officeDocument/2006/relationships/slide"/><Relationship Id="rId41" Target="slides/slide8.xml" Type="http://schemas.openxmlformats.org/officeDocument/2006/relationships/slide"/><Relationship Id="rId42" Target="slides/slide9.xml" Type="http://schemas.openxmlformats.org/officeDocument/2006/relationships/slide"/><Relationship Id="rId43" Target="slides/slide10.xml" Type="http://schemas.openxmlformats.org/officeDocument/2006/relationships/slide"/><Relationship Id="rId44" Target="slides/slide11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2" Target="../media/image4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12" Target="../media/image33.png" Type="http://schemas.openxmlformats.org/officeDocument/2006/relationships/image"/><Relationship Id="rId13" Target="../media/image34.svg" Type="http://schemas.openxmlformats.org/officeDocument/2006/relationships/image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2" Target="../media/image4.jpe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Relationship Id="rId9" Target="https://tictactoeby20.netlify.app" TargetMode="External" Type="http://schemas.openxmlformats.org/officeDocument/2006/relationships/hyperlink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41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Relationship Id="rId5" Target="../media/image44.pn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4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E3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8012901" y="-4119371"/>
            <a:ext cx="6762462" cy="6136934"/>
          </a:xfrm>
          <a:custGeom>
            <a:avLst/>
            <a:gdLst/>
            <a:ahLst/>
            <a:cxnLst/>
            <a:rect r="r" b="b" t="t" l="l"/>
            <a:pathLst>
              <a:path h="6136934" w="6762462">
                <a:moveTo>
                  <a:pt x="6762462" y="0"/>
                </a:moveTo>
                <a:lnTo>
                  <a:pt x="0" y="0"/>
                </a:lnTo>
                <a:lnTo>
                  <a:pt x="0" y="6136934"/>
                </a:lnTo>
                <a:lnTo>
                  <a:pt x="6762462" y="6136934"/>
                </a:lnTo>
                <a:lnTo>
                  <a:pt x="676246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7090803">
            <a:off x="9054614" y="7785331"/>
            <a:ext cx="7954357" cy="3507492"/>
            <a:chOff x="0" y="0"/>
            <a:chExt cx="921642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21642" cy="406400"/>
            </a:xfrm>
            <a:custGeom>
              <a:avLst/>
              <a:gdLst/>
              <a:ahLst/>
              <a:cxnLst/>
              <a:rect r="r" b="b" t="t" l="l"/>
              <a:pathLst>
                <a:path h="406400" w="921642">
                  <a:moveTo>
                    <a:pt x="718442" y="0"/>
                  </a:moveTo>
                  <a:cubicBezTo>
                    <a:pt x="830666" y="0"/>
                    <a:pt x="921642" y="90976"/>
                    <a:pt x="921642" y="203200"/>
                  </a:cubicBezTo>
                  <a:cubicBezTo>
                    <a:pt x="921642" y="315424"/>
                    <a:pt x="830666" y="406400"/>
                    <a:pt x="71844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271FF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921642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7090803">
            <a:off x="14512895" y="5780205"/>
            <a:ext cx="7954357" cy="3507492"/>
            <a:chOff x="0" y="0"/>
            <a:chExt cx="921642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21642" cy="406400"/>
            </a:xfrm>
            <a:custGeom>
              <a:avLst/>
              <a:gdLst/>
              <a:ahLst/>
              <a:cxnLst/>
              <a:rect r="r" b="b" t="t" l="l"/>
              <a:pathLst>
                <a:path h="406400" w="921642">
                  <a:moveTo>
                    <a:pt x="718442" y="0"/>
                  </a:moveTo>
                  <a:cubicBezTo>
                    <a:pt x="830666" y="0"/>
                    <a:pt x="921642" y="90976"/>
                    <a:pt x="921642" y="203200"/>
                  </a:cubicBezTo>
                  <a:cubicBezTo>
                    <a:pt x="921642" y="315424"/>
                    <a:pt x="830666" y="406400"/>
                    <a:pt x="71844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271FF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19050"/>
              <a:ext cx="921642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4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0" y="7315999"/>
            <a:ext cx="5706868" cy="5178983"/>
          </a:xfrm>
          <a:custGeom>
            <a:avLst/>
            <a:gdLst/>
            <a:ahLst/>
            <a:cxnLst/>
            <a:rect r="r" b="b" t="t" l="l"/>
            <a:pathLst>
              <a:path h="5178983" w="5706868">
                <a:moveTo>
                  <a:pt x="0" y="0"/>
                </a:moveTo>
                <a:lnTo>
                  <a:pt x="5706868" y="0"/>
                </a:lnTo>
                <a:lnTo>
                  <a:pt x="5706868" y="5178983"/>
                </a:lnTo>
                <a:lnTo>
                  <a:pt x="0" y="51789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76300" y="232149"/>
            <a:ext cx="4002648" cy="2001324"/>
          </a:xfrm>
          <a:custGeom>
            <a:avLst/>
            <a:gdLst/>
            <a:ahLst/>
            <a:cxnLst/>
            <a:rect r="r" b="b" t="t" l="l"/>
            <a:pathLst>
              <a:path h="2001324" w="4002648">
                <a:moveTo>
                  <a:pt x="0" y="0"/>
                </a:moveTo>
                <a:lnTo>
                  <a:pt x="4002648" y="0"/>
                </a:lnTo>
                <a:lnTo>
                  <a:pt x="4002648" y="2001324"/>
                </a:lnTo>
                <a:lnTo>
                  <a:pt x="0" y="2001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66800" y="2650937"/>
            <a:ext cx="11746973" cy="3292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00"/>
              </a:lnSpc>
            </a:pPr>
            <a:r>
              <a:rPr lang="en-US" sz="8500">
                <a:solidFill>
                  <a:srgbClr val="202020"/>
                </a:solidFill>
                <a:latin typeface="Intro Rust"/>
              </a:rPr>
              <a:t>Analyzing User Interactions with Microsoft Clarity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19200" y="6572075"/>
            <a:ext cx="8665137" cy="373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00"/>
              </a:lnSpc>
            </a:pPr>
            <a:r>
              <a:rPr lang="en-US" sz="2700">
                <a:solidFill>
                  <a:srgbClr val="202020"/>
                </a:solidFill>
                <a:latin typeface="Intro Rust"/>
              </a:rPr>
              <a:t>Research Work By : Anamika Tiwary</a:t>
            </a:r>
          </a:p>
        </p:txBody>
      </p:sp>
      <p:grpSp>
        <p:nvGrpSpPr>
          <p:cNvPr name="Group 13" id="13"/>
          <p:cNvGrpSpPr/>
          <p:nvPr/>
        </p:nvGrpSpPr>
        <p:grpSpPr>
          <a:xfrm rot="7090803">
            <a:off x="12886865" y="555927"/>
            <a:ext cx="7954357" cy="3507492"/>
            <a:chOff x="0" y="0"/>
            <a:chExt cx="921642" cy="406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21642" cy="406400"/>
            </a:xfrm>
            <a:custGeom>
              <a:avLst/>
              <a:gdLst/>
              <a:ahLst/>
              <a:cxnLst/>
              <a:rect r="r" b="b" t="t" l="l"/>
              <a:pathLst>
                <a:path h="406400" w="921642">
                  <a:moveTo>
                    <a:pt x="718442" y="0"/>
                  </a:moveTo>
                  <a:cubicBezTo>
                    <a:pt x="830666" y="0"/>
                    <a:pt x="921642" y="90976"/>
                    <a:pt x="921642" y="203200"/>
                  </a:cubicBezTo>
                  <a:cubicBezTo>
                    <a:pt x="921642" y="315424"/>
                    <a:pt x="830666" y="406400"/>
                    <a:pt x="71844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271FF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19050"/>
              <a:ext cx="921642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l="-3317" t="0" r="-331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058014" y="803412"/>
            <a:ext cx="5935986" cy="857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9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Intro Rust"/>
              </a:rPr>
              <a:t>CONCLUSION</a:t>
            </a:r>
          </a:p>
        </p:txBody>
      </p:sp>
      <p:grpSp>
        <p:nvGrpSpPr>
          <p:cNvPr name="Group 4" id="4"/>
          <p:cNvGrpSpPr/>
          <p:nvPr/>
        </p:nvGrpSpPr>
        <p:grpSpPr>
          <a:xfrm rot="-8595419">
            <a:off x="5956858" y="5172160"/>
            <a:ext cx="6583834" cy="2903157"/>
            <a:chOff x="0" y="0"/>
            <a:chExt cx="921642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21642" cy="406400"/>
            </a:xfrm>
            <a:custGeom>
              <a:avLst/>
              <a:gdLst/>
              <a:ahLst/>
              <a:cxnLst/>
              <a:rect r="r" b="b" t="t" l="l"/>
              <a:pathLst>
                <a:path h="406400" w="921642">
                  <a:moveTo>
                    <a:pt x="718442" y="0"/>
                  </a:moveTo>
                  <a:cubicBezTo>
                    <a:pt x="830666" y="0"/>
                    <a:pt x="921642" y="90976"/>
                    <a:pt x="921642" y="203200"/>
                  </a:cubicBezTo>
                  <a:cubicBezTo>
                    <a:pt x="921642" y="315424"/>
                    <a:pt x="830666" y="406400"/>
                    <a:pt x="71844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271FF">
                    <a:alpha val="50000"/>
                  </a:srgbClr>
                </a:gs>
                <a:gs pos="100000">
                  <a:srgbClr val="004AAD">
                    <a:alpha val="5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19050"/>
              <a:ext cx="921642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9007861">
            <a:off x="2156538" y="4768982"/>
            <a:ext cx="6583834" cy="2903157"/>
            <a:chOff x="0" y="0"/>
            <a:chExt cx="921642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21642" cy="406400"/>
            </a:xfrm>
            <a:custGeom>
              <a:avLst/>
              <a:gdLst/>
              <a:ahLst/>
              <a:cxnLst/>
              <a:rect r="r" b="b" t="t" l="l"/>
              <a:pathLst>
                <a:path h="406400" w="921642">
                  <a:moveTo>
                    <a:pt x="718442" y="0"/>
                  </a:moveTo>
                  <a:cubicBezTo>
                    <a:pt x="830666" y="0"/>
                    <a:pt x="921642" y="90976"/>
                    <a:pt x="921642" y="203200"/>
                  </a:cubicBezTo>
                  <a:cubicBezTo>
                    <a:pt x="921642" y="315424"/>
                    <a:pt x="830666" y="406400"/>
                    <a:pt x="71844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50000"/>
                  </a:srgbClr>
                </a:gs>
                <a:gs pos="100000">
                  <a:srgbClr val="5271FF">
                    <a:alpha val="50000"/>
                  </a:srgbClr>
                </a:gs>
              </a:gsLst>
              <a:lin ang="54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19050"/>
              <a:ext cx="921642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9007861">
            <a:off x="10187182" y="5209127"/>
            <a:ext cx="6583834" cy="2903157"/>
            <a:chOff x="0" y="0"/>
            <a:chExt cx="921642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21642" cy="406400"/>
            </a:xfrm>
            <a:custGeom>
              <a:avLst/>
              <a:gdLst/>
              <a:ahLst/>
              <a:cxnLst/>
              <a:rect r="r" b="b" t="t" l="l"/>
              <a:pathLst>
                <a:path h="406400" w="921642">
                  <a:moveTo>
                    <a:pt x="718442" y="0"/>
                  </a:moveTo>
                  <a:cubicBezTo>
                    <a:pt x="830666" y="0"/>
                    <a:pt x="921642" y="90976"/>
                    <a:pt x="921642" y="203200"/>
                  </a:cubicBezTo>
                  <a:cubicBezTo>
                    <a:pt x="921642" y="315424"/>
                    <a:pt x="830666" y="406400"/>
                    <a:pt x="71844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50000"/>
                  </a:srgbClr>
                </a:gs>
                <a:gs pos="100000">
                  <a:srgbClr val="5271FF">
                    <a:alpha val="50000"/>
                  </a:srgbClr>
                </a:gs>
              </a:gsLst>
              <a:lin ang="54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9050"/>
              <a:ext cx="921642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97652" y="5744991"/>
            <a:ext cx="4011249" cy="401124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144725" y="6778526"/>
            <a:ext cx="3317104" cy="332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9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League Spartan"/>
              </a:rPr>
              <a:t>Fix Dead Clicks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53113" y="7194074"/>
            <a:ext cx="3473886" cy="2089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99"/>
              </a:lnSpc>
            </a:pPr>
            <a:r>
              <a:rPr lang="en-US" sz="2399">
                <a:solidFill>
                  <a:srgbClr val="FFFFFF"/>
                </a:solidFill>
                <a:latin typeface="Roboto Condensed"/>
              </a:rPr>
              <a:t>As my page had 41% dead clicks, I need to identify and fix any non-functional buttons that are leading to dead clicks by conducting thorough testing</a:t>
            </a:r>
          </a:p>
          <a:p>
            <a:pPr algn="just" marL="0" indent="0" lvl="0">
              <a:lnSpc>
                <a:spcPts val="2399"/>
              </a:lnSpc>
              <a:spcBef>
                <a:spcPct val="0"/>
              </a:spcBef>
            </a:pPr>
          </a:p>
        </p:txBody>
      </p:sp>
      <p:grpSp>
        <p:nvGrpSpPr>
          <p:cNvPr name="Group 18" id="18"/>
          <p:cNvGrpSpPr/>
          <p:nvPr/>
        </p:nvGrpSpPr>
        <p:grpSpPr>
          <a:xfrm rot="0">
            <a:off x="5023214" y="3313351"/>
            <a:ext cx="4011249" cy="4011249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5448455" y="4257096"/>
            <a:ext cx="3160767" cy="656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9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League Spartan"/>
              </a:rPr>
              <a:t>Optimize Page Load Time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504226" y="4941963"/>
            <a:ext cx="3104995" cy="1574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427"/>
              </a:lnSpc>
              <a:spcBef>
                <a:spcPct val="0"/>
              </a:spcBef>
            </a:pPr>
            <a:r>
              <a:rPr lang="en-US" sz="2427">
                <a:solidFill>
                  <a:srgbClr val="FFFFFF"/>
                </a:solidFill>
                <a:latin typeface="Roboto Condensed"/>
              </a:rPr>
              <a:t>I will need to address any issues identified with the Largest Contentful Paint (LCP) metric to improve loading times.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9248775" y="5897391"/>
            <a:ext cx="4011249" cy="4011249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9725696" y="6856403"/>
            <a:ext cx="3062169" cy="656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9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League Spartan"/>
              </a:rPr>
              <a:t>Improve User Engagement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725696" y="7541270"/>
            <a:ext cx="3329371" cy="1624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0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Roboto Condensed"/>
              </a:rPr>
              <a:t>To improve the user experience and engagement, my website could use more interactive and responsive elements, such as animations, feedback messages, and sound effects.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3479099" y="3465751"/>
            <a:ext cx="4011249" cy="4011249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4196371" y="4240169"/>
            <a:ext cx="2600535" cy="78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19"/>
              </a:lnSpc>
            </a:pPr>
            <a:r>
              <a:rPr lang="en-US" sz="2599">
                <a:solidFill>
                  <a:srgbClr val="FFFFFF"/>
                </a:solidFill>
                <a:latin typeface="League Spartan"/>
              </a:rPr>
              <a:t>Improve Game Experience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175312" y="5049720"/>
            <a:ext cx="3083988" cy="1890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10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Roboto Condensed"/>
              </a:rPr>
              <a:t>To showcase the game features and instructions, my website could use a modal window, a video, or a carousel, instead of a long text section that users have to scroll through.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507673" y="2223272"/>
            <a:ext cx="12436047" cy="861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288"/>
              </a:lnSpc>
              <a:spcBef>
                <a:spcPct val="0"/>
              </a:spcBef>
            </a:pPr>
            <a:r>
              <a:rPr lang="en-US" sz="3288">
                <a:solidFill>
                  <a:srgbClr val="000000"/>
                </a:solidFill>
                <a:latin typeface="Roboto Condensed"/>
              </a:rPr>
              <a:t>Based on my findings, I have drawn some inferences that needs to be done to improve the perfomance of the page and give users a good experience: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7090803">
            <a:off x="1801369" y="-1395348"/>
            <a:ext cx="9775342" cy="4310459"/>
            <a:chOff x="0" y="0"/>
            <a:chExt cx="921642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21642" cy="406400"/>
            </a:xfrm>
            <a:custGeom>
              <a:avLst/>
              <a:gdLst/>
              <a:ahLst/>
              <a:cxnLst/>
              <a:rect r="r" b="b" t="t" l="l"/>
              <a:pathLst>
                <a:path h="406400" w="921642">
                  <a:moveTo>
                    <a:pt x="718442" y="0"/>
                  </a:moveTo>
                  <a:cubicBezTo>
                    <a:pt x="830666" y="0"/>
                    <a:pt x="921642" y="90976"/>
                    <a:pt x="921642" y="203200"/>
                  </a:cubicBezTo>
                  <a:cubicBezTo>
                    <a:pt x="921642" y="315424"/>
                    <a:pt x="830666" y="406400"/>
                    <a:pt x="71844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5271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921642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7090803">
            <a:off x="-4818045" y="1130935"/>
            <a:ext cx="9775342" cy="4310459"/>
            <a:chOff x="0" y="0"/>
            <a:chExt cx="921642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21642" cy="406400"/>
            </a:xfrm>
            <a:custGeom>
              <a:avLst/>
              <a:gdLst/>
              <a:ahLst/>
              <a:cxnLst/>
              <a:rect r="r" b="b" t="t" l="l"/>
              <a:pathLst>
                <a:path h="406400" w="921642">
                  <a:moveTo>
                    <a:pt x="718442" y="0"/>
                  </a:moveTo>
                  <a:cubicBezTo>
                    <a:pt x="830666" y="0"/>
                    <a:pt x="921642" y="90976"/>
                    <a:pt x="921642" y="203200"/>
                  </a:cubicBezTo>
                  <a:cubicBezTo>
                    <a:pt x="921642" y="315424"/>
                    <a:pt x="830666" y="406400"/>
                    <a:pt x="71844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5271FF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921642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4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7090803">
            <a:off x="-2984001" y="7428256"/>
            <a:ext cx="9775342" cy="4310459"/>
            <a:chOff x="0" y="0"/>
            <a:chExt cx="921642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21642" cy="406400"/>
            </a:xfrm>
            <a:custGeom>
              <a:avLst/>
              <a:gdLst/>
              <a:ahLst/>
              <a:cxnLst/>
              <a:rect r="r" b="b" t="t" l="l"/>
              <a:pathLst>
                <a:path h="406400" w="921642">
                  <a:moveTo>
                    <a:pt x="718442" y="0"/>
                  </a:moveTo>
                  <a:cubicBezTo>
                    <a:pt x="830666" y="0"/>
                    <a:pt x="921642" y="90976"/>
                    <a:pt x="921642" y="203200"/>
                  </a:cubicBezTo>
                  <a:cubicBezTo>
                    <a:pt x="921642" y="315424"/>
                    <a:pt x="830666" y="406400"/>
                    <a:pt x="71844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5271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9050"/>
              <a:ext cx="921642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227345" y="4257367"/>
            <a:ext cx="10611781" cy="2613151"/>
          </a:xfrm>
          <a:custGeom>
            <a:avLst/>
            <a:gdLst/>
            <a:ahLst/>
            <a:cxnLst/>
            <a:rect r="r" b="b" t="t" l="l"/>
            <a:pathLst>
              <a:path h="2613151" w="10611781">
                <a:moveTo>
                  <a:pt x="0" y="0"/>
                </a:moveTo>
                <a:lnTo>
                  <a:pt x="10611781" y="0"/>
                </a:lnTo>
                <a:lnTo>
                  <a:pt x="10611781" y="2613151"/>
                </a:lnTo>
                <a:lnTo>
                  <a:pt x="0" y="26131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l="-3317" t="0" r="-331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99268" y="-533925"/>
            <a:ext cx="20286536" cy="5677425"/>
            <a:chOff x="0" y="0"/>
            <a:chExt cx="5342956" cy="14952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42956" cy="1495289"/>
            </a:xfrm>
            <a:custGeom>
              <a:avLst/>
              <a:gdLst/>
              <a:ahLst/>
              <a:cxnLst/>
              <a:rect r="r" b="b" t="t" l="l"/>
              <a:pathLst>
                <a:path h="1495289" w="5342956">
                  <a:moveTo>
                    <a:pt x="0" y="0"/>
                  </a:moveTo>
                  <a:lnTo>
                    <a:pt x="5342956" y="0"/>
                  </a:lnTo>
                  <a:lnTo>
                    <a:pt x="5342956" y="1495289"/>
                  </a:lnTo>
                  <a:lnTo>
                    <a:pt x="0" y="1495289"/>
                  </a:lnTo>
                  <a:close/>
                </a:path>
              </a:pathLst>
            </a:custGeom>
            <a:solidFill>
              <a:srgbClr val="004AAD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5342956" cy="14762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4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62654" y="5886450"/>
            <a:ext cx="1397740" cy="1437265"/>
          </a:xfrm>
          <a:custGeom>
            <a:avLst/>
            <a:gdLst/>
            <a:ahLst/>
            <a:cxnLst/>
            <a:rect r="r" b="b" t="t" l="l"/>
            <a:pathLst>
              <a:path h="1437265" w="1397740">
                <a:moveTo>
                  <a:pt x="0" y="0"/>
                </a:moveTo>
                <a:lnTo>
                  <a:pt x="1397740" y="0"/>
                </a:lnTo>
                <a:lnTo>
                  <a:pt x="1397740" y="1437265"/>
                </a:lnTo>
                <a:lnTo>
                  <a:pt x="0" y="14372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202351" y="5988176"/>
            <a:ext cx="1233813" cy="1233813"/>
          </a:xfrm>
          <a:custGeom>
            <a:avLst/>
            <a:gdLst/>
            <a:ahLst/>
            <a:cxnLst/>
            <a:rect r="r" b="b" t="t" l="l"/>
            <a:pathLst>
              <a:path h="1233813" w="1233813">
                <a:moveTo>
                  <a:pt x="0" y="0"/>
                </a:moveTo>
                <a:lnTo>
                  <a:pt x="1233813" y="0"/>
                </a:lnTo>
                <a:lnTo>
                  <a:pt x="1233813" y="1233813"/>
                </a:lnTo>
                <a:lnTo>
                  <a:pt x="0" y="12338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798131" y="5988176"/>
            <a:ext cx="1233813" cy="1233813"/>
          </a:xfrm>
          <a:custGeom>
            <a:avLst/>
            <a:gdLst/>
            <a:ahLst/>
            <a:cxnLst/>
            <a:rect r="r" b="b" t="t" l="l"/>
            <a:pathLst>
              <a:path h="1233813" w="1233813">
                <a:moveTo>
                  <a:pt x="0" y="0"/>
                </a:moveTo>
                <a:lnTo>
                  <a:pt x="1233813" y="0"/>
                </a:lnTo>
                <a:lnTo>
                  <a:pt x="1233813" y="1233813"/>
                </a:lnTo>
                <a:lnTo>
                  <a:pt x="0" y="12338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468241" y="6043151"/>
            <a:ext cx="1288988" cy="1178838"/>
          </a:xfrm>
          <a:custGeom>
            <a:avLst/>
            <a:gdLst/>
            <a:ahLst/>
            <a:cxnLst/>
            <a:rect r="r" b="b" t="t" l="l"/>
            <a:pathLst>
              <a:path h="1178838" w="1288988">
                <a:moveTo>
                  <a:pt x="0" y="0"/>
                </a:moveTo>
                <a:lnTo>
                  <a:pt x="1288988" y="0"/>
                </a:lnTo>
                <a:lnTo>
                  <a:pt x="1288988" y="1178838"/>
                </a:lnTo>
                <a:lnTo>
                  <a:pt x="0" y="11788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914071"/>
            <a:ext cx="16111761" cy="857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99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Intro Rust"/>
              </a:rPr>
              <a:t>Research Objectives and My Plan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7452" y="8106814"/>
            <a:ext cx="3986310" cy="947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12"/>
              </a:lnSpc>
              <a:spcBef>
                <a:spcPct val="0"/>
              </a:spcBef>
            </a:pPr>
            <a:r>
              <a:rPr lang="en-US" sz="2412">
                <a:solidFill>
                  <a:srgbClr val="000000"/>
                </a:solidFill>
                <a:latin typeface="Roboto Condensed"/>
              </a:rPr>
              <a:t>Read through the documentation of Microsoft Clarity and watched Youtube Videos.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07452" y="7556609"/>
            <a:ext cx="3986310" cy="326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12"/>
              </a:lnSpc>
              <a:spcBef>
                <a:spcPct val="0"/>
              </a:spcBef>
            </a:pPr>
            <a:r>
              <a:rPr lang="en-US" sz="2412">
                <a:solidFill>
                  <a:srgbClr val="004AAD"/>
                </a:solidFill>
                <a:latin typeface="League Spartan"/>
              </a:rPr>
              <a:t>DAY 1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826102" y="8106814"/>
            <a:ext cx="3986310" cy="947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12"/>
              </a:lnSpc>
              <a:spcBef>
                <a:spcPct val="0"/>
              </a:spcBef>
            </a:pPr>
            <a:r>
              <a:rPr lang="en-US" sz="2412">
                <a:solidFill>
                  <a:srgbClr val="000000"/>
                </a:solidFill>
                <a:latin typeface="Roboto Condensed"/>
              </a:rPr>
              <a:t>Set Up the Website on Clarity And did some more research on Clarity.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826102" y="7556609"/>
            <a:ext cx="3986310" cy="326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12"/>
              </a:lnSpc>
              <a:spcBef>
                <a:spcPct val="0"/>
              </a:spcBef>
            </a:pPr>
            <a:r>
              <a:rPr lang="en-US" sz="2412">
                <a:solidFill>
                  <a:srgbClr val="004AAD"/>
                </a:solidFill>
                <a:latin typeface="League Spartan"/>
              </a:rPr>
              <a:t>DAY 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62291" y="8215677"/>
            <a:ext cx="3986310" cy="642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12"/>
              </a:lnSpc>
              <a:spcBef>
                <a:spcPct val="0"/>
              </a:spcBef>
            </a:pPr>
            <a:r>
              <a:rPr lang="en-US" sz="2412">
                <a:solidFill>
                  <a:srgbClr val="000000"/>
                </a:solidFill>
                <a:latin typeface="Roboto Condensed"/>
              </a:rPr>
              <a:t>Analyzed the Website and Started with the Presentation.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31910" y="7556609"/>
            <a:ext cx="3908143" cy="326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12"/>
              </a:lnSpc>
              <a:spcBef>
                <a:spcPct val="0"/>
              </a:spcBef>
            </a:pPr>
            <a:r>
              <a:rPr lang="en-US" sz="2412">
                <a:solidFill>
                  <a:srgbClr val="004AAD"/>
                </a:solidFill>
                <a:latin typeface="League Spartan"/>
              </a:rPr>
              <a:t>DAY 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089488" y="8215677"/>
            <a:ext cx="3986310" cy="642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12"/>
              </a:lnSpc>
              <a:spcBef>
                <a:spcPct val="0"/>
              </a:spcBef>
            </a:pPr>
            <a:r>
              <a:rPr lang="en-US" sz="2412">
                <a:solidFill>
                  <a:srgbClr val="000000"/>
                </a:solidFill>
                <a:latin typeface="Roboto Condensed"/>
              </a:rPr>
              <a:t>Completed the research work and done with the presentation.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167655" y="7556609"/>
            <a:ext cx="3908143" cy="326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12"/>
              </a:lnSpc>
              <a:spcBef>
                <a:spcPct val="0"/>
              </a:spcBef>
            </a:pPr>
            <a:r>
              <a:rPr lang="en-US" sz="2412">
                <a:solidFill>
                  <a:srgbClr val="004AAD"/>
                </a:solidFill>
                <a:latin typeface="League Spartan"/>
              </a:rPr>
              <a:t>DAY 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23717" y="2429181"/>
            <a:ext cx="16034297" cy="1335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FFFFFF"/>
                </a:solidFill>
                <a:latin typeface="Roboto Condensed"/>
              </a:rPr>
              <a:t>The Objective of the Research Work was to Analyze User Interactions with Microsoft Clarity</a:t>
            </a:r>
          </a:p>
          <a:p>
            <a:pPr algn="ctr" marL="0" indent="0" lvl="0">
              <a:lnSpc>
                <a:spcPts val="3400"/>
              </a:lnSpc>
              <a:spcBef>
                <a:spcPct val="0"/>
              </a:spcBef>
            </a:pPr>
            <a:r>
              <a:rPr lang="en-US" sz="3400">
                <a:solidFill>
                  <a:srgbClr val="FFFFFF"/>
                </a:solidFill>
                <a:latin typeface="Roboto Condensed"/>
              </a:rPr>
              <a:t>I devised my plan according to the number of days and allocated work for each day, which is menntioned below :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l="-3317" t="0" r="-331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7090803">
            <a:off x="-5056180" y="7214069"/>
            <a:ext cx="12614760" cy="5562507"/>
            <a:chOff x="0" y="0"/>
            <a:chExt cx="921642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21642" cy="406400"/>
            </a:xfrm>
            <a:custGeom>
              <a:avLst/>
              <a:gdLst/>
              <a:ahLst/>
              <a:cxnLst/>
              <a:rect r="r" b="b" t="t" l="l"/>
              <a:pathLst>
                <a:path h="406400" w="921642">
                  <a:moveTo>
                    <a:pt x="718442" y="0"/>
                  </a:moveTo>
                  <a:cubicBezTo>
                    <a:pt x="830666" y="0"/>
                    <a:pt x="921642" y="90976"/>
                    <a:pt x="921642" y="203200"/>
                  </a:cubicBezTo>
                  <a:cubicBezTo>
                    <a:pt x="921642" y="315424"/>
                    <a:pt x="830666" y="406400"/>
                    <a:pt x="71844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271FF">
                    <a:alpha val="75000"/>
                  </a:srgbClr>
                </a:gs>
                <a:gs pos="100000">
                  <a:srgbClr val="004AAD">
                    <a:alpha val="75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921642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7992931">
            <a:off x="5056224" y="658895"/>
            <a:ext cx="1683311" cy="1590729"/>
          </a:xfrm>
          <a:custGeom>
            <a:avLst/>
            <a:gdLst/>
            <a:ahLst/>
            <a:cxnLst/>
            <a:rect r="r" b="b" t="t" l="l"/>
            <a:pathLst>
              <a:path h="1590729" w="1683311">
                <a:moveTo>
                  <a:pt x="0" y="0"/>
                </a:moveTo>
                <a:lnTo>
                  <a:pt x="1683311" y="0"/>
                </a:lnTo>
                <a:lnTo>
                  <a:pt x="1683311" y="1590729"/>
                </a:lnTo>
                <a:lnTo>
                  <a:pt x="0" y="15907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272922" y="871012"/>
            <a:ext cx="9862553" cy="1176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99"/>
              </a:lnSpc>
              <a:spcBef>
                <a:spcPct val="0"/>
              </a:spcBef>
            </a:pPr>
            <a:r>
              <a:rPr lang="en-US" sz="8799" strike="noStrike" u="none">
                <a:solidFill>
                  <a:srgbClr val="000000"/>
                </a:solidFill>
                <a:latin typeface="Intro Rust"/>
              </a:rPr>
              <a:t>Introduction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96747" y="2425480"/>
            <a:ext cx="10816339" cy="709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9"/>
              </a:lnSpc>
            </a:pPr>
            <a:r>
              <a:rPr lang="en-US" sz="3999">
                <a:solidFill>
                  <a:srgbClr val="000000"/>
                </a:solidFill>
                <a:latin typeface="Roboto Condensed"/>
              </a:rPr>
              <a:t> In today's digital landscape, understanding user behavior is crucial for </a:t>
            </a:r>
            <a:r>
              <a:rPr lang="en-US" sz="3999">
                <a:solidFill>
                  <a:srgbClr val="000000"/>
                </a:solidFill>
                <a:latin typeface="Roboto Condensed Bold"/>
              </a:rPr>
              <a:t>optimizing website</a:t>
            </a:r>
            <a:r>
              <a:rPr lang="en-US" sz="3999">
                <a:solidFill>
                  <a:srgbClr val="000000"/>
                </a:solidFill>
                <a:latin typeface="Roboto Condensed"/>
              </a:rPr>
              <a:t> and </a:t>
            </a:r>
            <a:r>
              <a:rPr lang="en-US" sz="3999">
                <a:solidFill>
                  <a:srgbClr val="000000"/>
                </a:solidFill>
                <a:latin typeface="Roboto Condensed Bold"/>
              </a:rPr>
              <a:t>application performance</a:t>
            </a:r>
            <a:r>
              <a:rPr lang="en-US" sz="3999">
                <a:solidFill>
                  <a:srgbClr val="000000"/>
                </a:solidFill>
                <a:latin typeface="Roboto Condensed"/>
              </a:rPr>
              <a:t>. Microsoft Clarity offers a powerful solution for analyzing user interactions, providing valuable insights that can inform strategic decisions and </a:t>
            </a:r>
            <a:r>
              <a:rPr lang="en-US" sz="3999">
                <a:solidFill>
                  <a:srgbClr val="000000"/>
                </a:solidFill>
                <a:latin typeface="Roboto Condensed Bold"/>
              </a:rPr>
              <a:t>enhance user experience.</a:t>
            </a:r>
          </a:p>
          <a:p>
            <a:pPr>
              <a:lnSpc>
                <a:spcPts val="3999"/>
              </a:lnSpc>
            </a:pPr>
          </a:p>
          <a:p>
            <a:pPr marL="0" indent="0" lvl="0">
              <a:lnSpc>
                <a:spcPts val="39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Roboto Condensed"/>
              </a:rPr>
              <a:t>Microsoft Clarity is a </a:t>
            </a:r>
            <a:r>
              <a:rPr lang="en-US" sz="3999">
                <a:solidFill>
                  <a:srgbClr val="000000"/>
                </a:solidFill>
                <a:latin typeface="Roboto Condensed Bold"/>
              </a:rPr>
              <a:t>comprehensive analytics tool</a:t>
            </a:r>
            <a:r>
              <a:rPr lang="en-US" sz="3999">
                <a:solidFill>
                  <a:srgbClr val="000000"/>
                </a:solidFill>
                <a:latin typeface="Roboto Condensed"/>
              </a:rPr>
              <a:t> that enables website and application owners to gain deep insights into </a:t>
            </a:r>
            <a:r>
              <a:rPr lang="en-US" sz="3999">
                <a:solidFill>
                  <a:srgbClr val="000000"/>
                </a:solidFill>
                <a:latin typeface="Roboto Condensed Bold"/>
              </a:rPr>
              <a:t>user behavior</a:t>
            </a:r>
            <a:r>
              <a:rPr lang="en-US" sz="3999">
                <a:solidFill>
                  <a:srgbClr val="000000"/>
                </a:solidFill>
                <a:latin typeface="Roboto Condensed"/>
              </a:rPr>
              <a:t>. It offers a range of features and functionalities designed to track and analyze user interactions in </a:t>
            </a:r>
            <a:r>
              <a:rPr lang="en-US" sz="3999">
                <a:solidFill>
                  <a:srgbClr val="000000"/>
                </a:solidFill>
                <a:latin typeface="Roboto Condensed Bold"/>
              </a:rPr>
              <a:t>real-time</a:t>
            </a:r>
            <a:r>
              <a:rPr lang="en-US" sz="3999">
                <a:solidFill>
                  <a:srgbClr val="000000"/>
                </a:solidFill>
                <a:latin typeface="Roboto Condensed"/>
              </a:rPr>
              <a:t>, providing actionable data for improving website performance and user engagement.</a:t>
            </a:r>
          </a:p>
        </p:txBody>
      </p:sp>
      <p:grpSp>
        <p:nvGrpSpPr>
          <p:cNvPr name="Group 9" id="9"/>
          <p:cNvGrpSpPr/>
          <p:nvPr/>
        </p:nvGrpSpPr>
        <p:grpSpPr>
          <a:xfrm rot="7090803">
            <a:off x="-5392414" y="1589106"/>
            <a:ext cx="12614760" cy="5562507"/>
            <a:chOff x="0" y="0"/>
            <a:chExt cx="921642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21642" cy="406400"/>
            </a:xfrm>
            <a:custGeom>
              <a:avLst/>
              <a:gdLst/>
              <a:ahLst/>
              <a:cxnLst/>
              <a:rect r="r" b="b" t="t" l="l"/>
              <a:pathLst>
                <a:path h="406400" w="921642">
                  <a:moveTo>
                    <a:pt x="718442" y="0"/>
                  </a:moveTo>
                  <a:cubicBezTo>
                    <a:pt x="830666" y="0"/>
                    <a:pt x="921642" y="90976"/>
                    <a:pt x="921642" y="203200"/>
                  </a:cubicBezTo>
                  <a:cubicBezTo>
                    <a:pt x="921642" y="315424"/>
                    <a:pt x="830666" y="406400"/>
                    <a:pt x="71844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271FF">
                    <a:alpha val="75000"/>
                  </a:srgbClr>
                </a:gs>
                <a:gs pos="100000">
                  <a:srgbClr val="004AAD">
                    <a:alpha val="75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9050"/>
              <a:ext cx="921642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l="-3317" t="0" r="-331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71429" cy="10287000"/>
            <a:chOff x="0" y="0"/>
            <a:chExt cx="492887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2887" cy="2709333"/>
            </a:xfrm>
            <a:custGeom>
              <a:avLst/>
              <a:gdLst/>
              <a:ahLst/>
              <a:cxnLst/>
              <a:rect r="r" b="b" t="t" l="l"/>
              <a:pathLst>
                <a:path h="2709333" w="492887">
                  <a:moveTo>
                    <a:pt x="0" y="0"/>
                  </a:moveTo>
                  <a:lnTo>
                    <a:pt x="492887" y="0"/>
                  </a:lnTo>
                  <a:lnTo>
                    <a:pt x="49288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492887" cy="2690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94014" y="2668662"/>
            <a:ext cx="1483402" cy="148340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94014" y="4593973"/>
            <a:ext cx="1483402" cy="148340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94014" y="6515525"/>
            <a:ext cx="1483402" cy="148340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454267" y="2938544"/>
            <a:ext cx="962896" cy="943638"/>
          </a:xfrm>
          <a:custGeom>
            <a:avLst/>
            <a:gdLst/>
            <a:ahLst/>
            <a:cxnLst/>
            <a:rect r="r" b="b" t="t" l="l"/>
            <a:pathLst>
              <a:path h="943638" w="962896">
                <a:moveTo>
                  <a:pt x="0" y="0"/>
                </a:moveTo>
                <a:lnTo>
                  <a:pt x="962895" y="0"/>
                </a:lnTo>
                <a:lnTo>
                  <a:pt x="962895" y="943638"/>
                </a:lnTo>
                <a:lnTo>
                  <a:pt x="0" y="9436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06975" y="4805054"/>
            <a:ext cx="1057480" cy="1057480"/>
          </a:xfrm>
          <a:custGeom>
            <a:avLst/>
            <a:gdLst/>
            <a:ahLst/>
            <a:cxnLst/>
            <a:rect r="r" b="b" t="t" l="l"/>
            <a:pathLst>
              <a:path h="1057480" w="1057480">
                <a:moveTo>
                  <a:pt x="0" y="0"/>
                </a:moveTo>
                <a:lnTo>
                  <a:pt x="1057479" y="0"/>
                </a:lnTo>
                <a:lnTo>
                  <a:pt x="1057479" y="1057480"/>
                </a:lnTo>
                <a:lnTo>
                  <a:pt x="0" y="10574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46616" y="6828597"/>
            <a:ext cx="978198" cy="857257"/>
          </a:xfrm>
          <a:custGeom>
            <a:avLst/>
            <a:gdLst/>
            <a:ahLst/>
            <a:cxnLst/>
            <a:rect r="r" b="b" t="t" l="l"/>
            <a:pathLst>
              <a:path h="857257" w="978198">
                <a:moveTo>
                  <a:pt x="0" y="0"/>
                </a:moveTo>
                <a:lnTo>
                  <a:pt x="978197" y="0"/>
                </a:lnTo>
                <a:lnTo>
                  <a:pt x="978197" y="857257"/>
                </a:lnTo>
                <a:lnTo>
                  <a:pt x="0" y="8572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7926767" y="4288183"/>
            <a:ext cx="11070762" cy="3734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93428" indent="-446714" lvl="1">
              <a:lnSpc>
                <a:spcPts val="4138"/>
              </a:lnSpc>
              <a:buFont typeface="Arial"/>
              <a:buChar char="•"/>
            </a:pPr>
            <a:r>
              <a:rPr lang="en-US" sz="4138">
                <a:solidFill>
                  <a:srgbClr val="000000"/>
                </a:solidFill>
                <a:latin typeface="Poppins"/>
              </a:rPr>
              <a:t>Sign Up or Sign In</a:t>
            </a:r>
          </a:p>
          <a:p>
            <a:pPr marL="893428" indent="-446714" lvl="1">
              <a:lnSpc>
                <a:spcPts val="4138"/>
              </a:lnSpc>
              <a:buFont typeface="Arial"/>
              <a:buChar char="•"/>
            </a:pPr>
            <a:r>
              <a:rPr lang="en-US" sz="4138">
                <a:solidFill>
                  <a:srgbClr val="000000"/>
                </a:solidFill>
                <a:latin typeface="Poppins"/>
              </a:rPr>
              <a:t>Create a New Project</a:t>
            </a:r>
          </a:p>
          <a:p>
            <a:pPr marL="893428" indent="-446714" lvl="1">
              <a:lnSpc>
                <a:spcPts val="4138"/>
              </a:lnSpc>
              <a:buFont typeface="Arial"/>
              <a:buChar char="•"/>
            </a:pPr>
            <a:r>
              <a:rPr lang="en-US" sz="4138">
                <a:solidFill>
                  <a:srgbClr val="000000"/>
                </a:solidFill>
                <a:latin typeface="Poppins"/>
              </a:rPr>
              <a:t>GenerateTracking Code</a:t>
            </a:r>
          </a:p>
          <a:p>
            <a:pPr marL="893428" indent="-446714" lvl="1">
              <a:lnSpc>
                <a:spcPts val="4138"/>
              </a:lnSpc>
              <a:buFont typeface="Arial"/>
              <a:buChar char="•"/>
            </a:pPr>
            <a:r>
              <a:rPr lang="en-US" sz="4138">
                <a:solidFill>
                  <a:srgbClr val="000000"/>
                </a:solidFill>
                <a:latin typeface="Poppins"/>
              </a:rPr>
              <a:t>Add Tracking Code to the Website</a:t>
            </a:r>
          </a:p>
          <a:p>
            <a:pPr marL="893428" indent="-446714" lvl="1">
              <a:lnSpc>
                <a:spcPts val="4138"/>
              </a:lnSpc>
              <a:buFont typeface="Arial"/>
              <a:buChar char="•"/>
            </a:pPr>
            <a:r>
              <a:rPr lang="en-US" sz="4138">
                <a:solidFill>
                  <a:srgbClr val="000000"/>
                </a:solidFill>
                <a:latin typeface="Poppins"/>
              </a:rPr>
              <a:t>Verify Installation</a:t>
            </a:r>
          </a:p>
          <a:p>
            <a:pPr marL="893428" indent="-446714" lvl="1">
              <a:lnSpc>
                <a:spcPts val="4138"/>
              </a:lnSpc>
              <a:buFont typeface="Arial"/>
              <a:buChar char="•"/>
            </a:pPr>
            <a:r>
              <a:rPr lang="en-US" sz="4138">
                <a:solidFill>
                  <a:srgbClr val="000000"/>
                </a:solidFill>
                <a:latin typeface="Poppins"/>
              </a:rPr>
              <a:t>Configure Settings (Optional)</a:t>
            </a:r>
          </a:p>
          <a:p>
            <a:pPr marL="893428" indent="-446714" lvl="1">
              <a:lnSpc>
                <a:spcPts val="4138"/>
              </a:lnSpc>
              <a:buFont typeface="Arial"/>
              <a:buChar char="•"/>
            </a:pPr>
            <a:r>
              <a:rPr lang="en-US" sz="4138">
                <a:solidFill>
                  <a:srgbClr val="000000"/>
                </a:solidFill>
                <a:latin typeface="Poppins"/>
              </a:rPr>
              <a:t>Start to Analyze User Interactions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400599" y="1220899"/>
            <a:ext cx="8206041" cy="238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378"/>
              </a:lnSpc>
            </a:pPr>
            <a:r>
              <a:rPr lang="en-US" sz="7815">
                <a:solidFill>
                  <a:srgbClr val="000000"/>
                </a:solidFill>
                <a:latin typeface="Intro Rust"/>
              </a:rPr>
              <a:t>Setup and Installation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2514596" y="3883191"/>
            <a:ext cx="4730729" cy="4506019"/>
          </a:xfrm>
          <a:custGeom>
            <a:avLst/>
            <a:gdLst/>
            <a:ahLst/>
            <a:cxnLst/>
            <a:rect r="r" b="b" t="t" l="l"/>
            <a:pathLst>
              <a:path h="4506019" w="4730729">
                <a:moveTo>
                  <a:pt x="0" y="0"/>
                </a:moveTo>
                <a:lnTo>
                  <a:pt x="4730728" y="0"/>
                </a:lnTo>
                <a:lnTo>
                  <a:pt x="4730728" y="4506019"/>
                </a:lnTo>
                <a:lnTo>
                  <a:pt x="0" y="45060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4583123" cy="5143500"/>
            <a:chOff x="0" y="0"/>
            <a:chExt cx="1207078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07078" cy="1354667"/>
            </a:xfrm>
            <a:custGeom>
              <a:avLst/>
              <a:gdLst/>
              <a:ahLst/>
              <a:cxnLst/>
              <a:rect r="r" b="b" t="t" l="l"/>
              <a:pathLst>
                <a:path h="1354667" w="1207078">
                  <a:moveTo>
                    <a:pt x="0" y="0"/>
                  </a:moveTo>
                  <a:lnTo>
                    <a:pt x="1207078" y="0"/>
                  </a:lnTo>
                  <a:lnTo>
                    <a:pt x="1207078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1207078" cy="1335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560877" y="5143500"/>
            <a:ext cx="4583123" cy="5143500"/>
            <a:chOff x="0" y="0"/>
            <a:chExt cx="1207078" cy="13546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07078" cy="1354667"/>
            </a:xfrm>
            <a:custGeom>
              <a:avLst/>
              <a:gdLst/>
              <a:ahLst/>
              <a:cxnLst/>
              <a:rect r="r" b="b" t="t" l="l"/>
              <a:pathLst>
                <a:path h="1354667" w="1207078">
                  <a:moveTo>
                    <a:pt x="0" y="0"/>
                  </a:moveTo>
                  <a:lnTo>
                    <a:pt x="1207078" y="0"/>
                  </a:lnTo>
                  <a:lnTo>
                    <a:pt x="1207078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1207078" cy="1335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560877" y="0"/>
            <a:ext cx="4583123" cy="5143500"/>
            <a:chOff x="0" y="0"/>
            <a:chExt cx="1207078" cy="13546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07078" cy="1354667"/>
            </a:xfrm>
            <a:custGeom>
              <a:avLst/>
              <a:gdLst/>
              <a:ahLst/>
              <a:cxnLst/>
              <a:rect r="r" b="b" t="t" l="l"/>
              <a:pathLst>
                <a:path h="1354667" w="1207078">
                  <a:moveTo>
                    <a:pt x="0" y="0"/>
                  </a:moveTo>
                  <a:lnTo>
                    <a:pt x="1207078" y="0"/>
                  </a:lnTo>
                  <a:lnTo>
                    <a:pt x="1207078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9050"/>
              <a:ext cx="1207078" cy="1335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107675" y="1072846"/>
            <a:ext cx="1489527" cy="148952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144000" y="5143500"/>
            <a:ext cx="4583123" cy="5143500"/>
            <a:chOff x="0" y="0"/>
            <a:chExt cx="1207078" cy="135466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07078" cy="1354667"/>
            </a:xfrm>
            <a:custGeom>
              <a:avLst/>
              <a:gdLst/>
              <a:ahLst/>
              <a:cxnLst/>
              <a:rect r="r" b="b" t="t" l="l"/>
              <a:pathLst>
                <a:path h="1354667" w="1207078">
                  <a:moveTo>
                    <a:pt x="0" y="0"/>
                  </a:moveTo>
                  <a:lnTo>
                    <a:pt x="1207078" y="0"/>
                  </a:lnTo>
                  <a:lnTo>
                    <a:pt x="1207078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9050"/>
              <a:ext cx="1207078" cy="1335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784569" y="1072846"/>
            <a:ext cx="1489527" cy="148952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107675" y="5651883"/>
            <a:ext cx="1489527" cy="1489527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690798" y="5599709"/>
            <a:ext cx="1489527" cy="1489527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9211762" y="7555961"/>
            <a:ext cx="4425353" cy="414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League Spartan"/>
              </a:rPr>
              <a:t>Conversion Analysis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3704877" y="5143500"/>
            <a:ext cx="4583123" cy="5143500"/>
            <a:chOff x="0" y="0"/>
            <a:chExt cx="1207078" cy="135466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207078" cy="1354667"/>
            </a:xfrm>
            <a:custGeom>
              <a:avLst/>
              <a:gdLst/>
              <a:ahLst/>
              <a:cxnLst/>
              <a:rect r="r" b="b" t="t" l="l"/>
              <a:pathLst>
                <a:path h="1354667" w="1207078">
                  <a:moveTo>
                    <a:pt x="0" y="0"/>
                  </a:moveTo>
                  <a:lnTo>
                    <a:pt x="1207078" y="0"/>
                  </a:lnTo>
                  <a:lnTo>
                    <a:pt x="1207078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19050"/>
              <a:ext cx="1207078" cy="1335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3704877" y="0"/>
            <a:ext cx="4583123" cy="5143500"/>
            <a:chOff x="0" y="0"/>
            <a:chExt cx="1207078" cy="135466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207078" cy="1354667"/>
            </a:xfrm>
            <a:custGeom>
              <a:avLst/>
              <a:gdLst/>
              <a:ahLst/>
              <a:cxnLst/>
              <a:rect r="r" b="b" t="t" l="l"/>
              <a:pathLst>
                <a:path h="1354667" w="1207078">
                  <a:moveTo>
                    <a:pt x="0" y="0"/>
                  </a:moveTo>
                  <a:lnTo>
                    <a:pt x="1207078" y="0"/>
                  </a:lnTo>
                  <a:lnTo>
                    <a:pt x="1207078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19050"/>
              <a:ext cx="1207078" cy="1335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5251675" y="1072846"/>
            <a:ext cx="1489527" cy="1489527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5251675" y="5651883"/>
            <a:ext cx="1489527" cy="1489527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6315374" y="1415482"/>
            <a:ext cx="1074128" cy="804254"/>
          </a:xfrm>
          <a:custGeom>
            <a:avLst/>
            <a:gdLst/>
            <a:ahLst/>
            <a:cxnLst/>
            <a:rect r="r" b="b" t="t" l="l"/>
            <a:pathLst>
              <a:path h="804254" w="1074128">
                <a:moveTo>
                  <a:pt x="0" y="0"/>
                </a:moveTo>
                <a:lnTo>
                  <a:pt x="1074129" y="0"/>
                </a:lnTo>
                <a:lnTo>
                  <a:pt x="1074129" y="804254"/>
                </a:lnTo>
                <a:lnTo>
                  <a:pt x="0" y="804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1056655" y="1415482"/>
            <a:ext cx="945356" cy="908723"/>
          </a:xfrm>
          <a:custGeom>
            <a:avLst/>
            <a:gdLst/>
            <a:ahLst/>
            <a:cxnLst/>
            <a:rect r="r" b="b" t="t" l="l"/>
            <a:pathLst>
              <a:path h="908723" w="945356">
                <a:moveTo>
                  <a:pt x="0" y="0"/>
                </a:moveTo>
                <a:lnTo>
                  <a:pt x="945355" y="0"/>
                </a:lnTo>
                <a:lnTo>
                  <a:pt x="945355" y="908723"/>
                </a:lnTo>
                <a:lnTo>
                  <a:pt x="0" y="9087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5270173" y="1102158"/>
            <a:ext cx="1471029" cy="1471029"/>
          </a:xfrm>
          <a:custGeom>
            <a:avLst/>
            <a:gdLst/>
            <a:ahLst/>
            <a:cxnLst/>
            <a:rect r="r" b="b" t="t" l="l"/>
            <a:pathLst>
              <a:path h="1471029" w="1471029">
                <a:moveTo>
                  <a:pt x="0" y="0"/>
                </a:moveTo>
                <a:lnTo>
                  <a:pt x="1471029" y="0"/>
                </a:lnTo>
                <a:lnTo>
                  <a:pt x="1471029" y="1471029"/>
                </a:lnTo>
                <a:lnTo>
                  <a:pt x="0" y="14710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6350633" y="5977012"/>
            <a:ext cx="1003611" cy="839270"/>
          </a:xfrm>
          <a:custGeom>
            <a:avLst/>
            <a:gdLst/>
            <a:ahLst/>
            <a:cxnLst/>
            <a:rect r="r" b="b" t="t" l="l"/>
            <a:pathLst>
              <a:path h="839270" w="1003611">
                <a:moveTo>
                  <a:pt x="0" y="0"/>
                </a:moveTo>
                <a:lnTo>
                  <a:pt x="1003611" y="0"/>
                </a:lnTo>
                <a:lnTo>
                  <a:pt x="1003611" y="839269"/>
                </a:lnTo>
                <a:lnTo>
                  <a:pt x="0" y="8392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10954049" y="5781675"/>
            <a:ext cx="940779" cy="964901"/>
          </a:xfrm>
          <a:custGeom>
            <a:avLst/>
            <a:gdLst/>
            <a:ahLst/>
            <a:cxnLst/>
            <a:rect r="r" b="b" t="t" l="l"/>
            <a:pathLst>
              <a:path h="964901" w="940779">
                <a:moveTo>
                  <a:pt x="0" y="0"/>
                </a:moveTo>
                <a:lnTo>
                  <a:pt x="940779" y="0"/>
                </a:lnTo>
                <a:lnTo>
                  <a:pt x="940779" y="964901"/>
                </a:lnTo>
                <a:lnTo>
                  <a:pt x="0" y="9649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5471801" y="5877911"/>
            <a:ext cx="1049275" cy="1037471"/>
          </a:xfrm>
          <a:custGeom>
            <a:avLst/>
            <a:gdLst/>
            <a:ahLst/>
            <a:cxnLst/>
            <a:rect r="r" b="b" t="t" l="l"/>
            <a:pathLst>
              <a:path h="1037471" w="1049275">
                <a:moveTo>
                  <a:pt x="0" y="0"/>
                </a:moveTo>
                <a:lnTo>
                  <a:pt x="1049275" y="0"/>
                </a:lnTo>
                <a:lnTo>
                  <a:pt x="1049275" y="1037471"/>
                </a:lnTo>
                <a:lnTo>
                  <a:pt x="0" y="10374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5" id="45"/>
          <p:cNvSpPr txBox="true"/>
          <p:nvPr/>
        </p:nvSpPr>
        <p:spPr>
          <a:xfrm rot="0">
            <a:off x="4851997" y="3031020"/>
            <a:ext cx="4000882" cy="414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League Spartan"/>
              </a:rPr>
              <a:t>Session Playback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4693829" y="3588968"/>
            <a:ext cx="4317220" cy="1442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9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Roboto Condensed"/>
              </a:rPr>
              <a:t>Allows replaying user sessions to visually understand how users interact with the website or application.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528891" y="3031020"/>
            <a:ext cx="4000882" cy="414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League Spartan"/>
              </a:rPr>
              <a:t>Heatmaps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9242675" y="3588968"/>
            <a:ext cx="4385774" cy="1442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Roboto Condensed"/>
              </a:rPr>
              <a:t>Visualizes user engagement by highlighting areas of the website or application that receive the most attention.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4657100" y="7663077"/>
            <a:ext cx="4390677" cy="414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League Spartan"/>
              </a:rPr>
              <a:t>Insights Dashboard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4629805" y="8220606"/>
            <a:ext cx="4381243" cy="1442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Roboto Condensed"/>
              </a:rPr>
              <a:t>Provides an intuitive dashboard for viewing key metrics and insights at a glance.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9390242" y="8115831"/>
            <a:ext cx="4090638" cy="1795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9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Roboto Condensed"/>
              </a:rPr>
              <a:t>Helps in analyzing user behavior to identify conversion bottlenecks and optimize marketing strategies.</a:t>
            </a:r>
          </a:p>
        </p:txBody>
      </p:sp>
      <p:sp>
        <p:nvSpPr>
          <p:cNvPr name="TextBox 52" id="52"/>
          <p:cNvSpPr txBox="true"/>
          <p:nvPr/>
        </p:nvSpPr>
        <p:spPr>
          <a:xfrm rot="-5400000">
            <a:off x="-3008951" y="3124200"/>
            <a:ext cx="10758156" cy="405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680"/>
              </a:lnSpc>
            </a:pPr>
            <a:r>
              <a:rPr lang="en-US" sz="8900">
                <a:solidFill>
                  <a:srgbClr val="FFFFFF"/>
                </a:solidFill>
                <a:latin typeface="Intro Rust"/>
              </a:rPr>
              <a:t>Key Features of Microsoft Clarity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3133538" y="3138604"/>
            <a:ext cx="5725801" cy="4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05"/>
              </a:lnSpc>
              <a:spcBef>
                <a:spcPct val="0"/>
              </a:spcBef>
            </a:pPr>
            <a:r>
              <a:rPr lang="en-US" sz="3005">
                <a:solidFill>
                  <a:srgbClr val="FFFFFF"/>
                </a:solidFill>
                <a:latin typeface="League Spartan"/>
              </a:rPr>
              <a:t>Click &amp; Scroll Tracking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3860473" y="3653155"/>
            <a:ext cx="4454381" cy="109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9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Roboto Condensed"/>
              </a:rPr>
              <a:t>Tracks user clicks and scrolls in real-time to identify the most engaging elements.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3995997" y="7610058"/>
            <a:ext cx="4000882" cy="414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9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League Spartan"/>
              </a:rPr>
              <a:t>Real-time Data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4197877" y="8168005"/>
            <a:ext cx="4090123" cy="1442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Roboto Condensed"/>
              </a:rPr>
              <a:t>Provides real-time data on user interactions, allowing for quick adjustments and optimizations.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l="-3317" t="0" r="-331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6672" y="441380"/>
            <a:ext cx="1643652" cy="736448"/>
          </a:xfrm>
          <a:custGeom>
            <a:avLst/>
            <a:gdLst/>
            <a:ahLst/>
            <a:cxnLst/>
            <a:rect r="r" b="b" t="t" l="l"/>
            <a:pathLst>
              <a:path h="736448" w="1643652">
                <a:moveTo>
                  <a:pt x="0" y="0"/>
                </a:moveTo>
                <a:lnTo>
                  <a:pt x="1643652" y="0"/>
                </a:lnTo>
                <a:lnTo>
                  <a:pt x="1643652" y="736448"/>
                </a:lnTo>
                <a:lnTo>
                  <a:pt x="0" y="736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110074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97676" y="9109172"/>
            <a:ext cx="1643652" cy="736448"/>
          </a:xfrm>
          <a:custGeom>
            <a:avLst/>
            <a:gdLst/>
            <a:ahLst/>
            <a:cxnLst/>
            <a:rect r="r" b="b" t="t" l="l"/>
            <a:pathLst>
              <a:path h="736448" w="1643652">
                <a:moveTo>
                  <a:pt x="0" y="0"/>
                </a:moveTo>
                <a:lnTo>
                  <a:pt x="1643652" y="0"/>
                </a:lnTo>
                <a:lnTo>
                  <a:pt x="1643652" y="736448"/>
                </a:lnTo>
                <a:lnTo>
                  <a:pt x="0" y="736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110074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848152" y="2309165"/>
            <a:ext cx="8827547" cy="6570888"/>
            <a:chOff x="0" y="0"/>
            <a:chExt cx="11770063" cy="87611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770063" cy="5562428"/>
            </a:xfrm>
            <a:custGeom>
              <a:avLst/>
              <a:gdLst/>
              <a:ahLst/>
              <a:cxnLst/>
              <a:rect r="r" b="b" t="t" l="l"/>
              <a:pathLst>
                <a:path h="5562428" w="11770063">
                  <a:moveTo>
                    <a:pt x="0" y="0"/>
                  </a:moveTo>
                  <a:lnTo>
                    <a:pt x="11770063" y="0"/>
                  </a:lnTo>
                  <a:lnTo>
                    <a:pt x="11770063" y="5562428"/>
                  </a:lnTo>
                  <a:lnTo>
                    <a:pt x="0" y="55624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4969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5288912"/>
              <a:ext cx="11770063" cy="3472272"/>
            </a:xfrm>
            <a:custGeom>
              <a:avLst/>
              <a:gdLst/>
              <a:ahLst/>
              <a:cxnLst/>
              <a:rect r="r" b="b" t="t" l="l"/>
              <a:pathLst>
                <a:path h="3472272" w="11770063">
                  <a:moveTo>
                    <a:pt x="0" y="0"/>
                  </a:moveTo>
                  <a:lnTo>
                    <a:pt x="11770063" y="0"/>
                  </a:lnTo>
                  <a:lnTo>
                    <a:pt x="11770063" y="3472272"/>
                  </a:lnTo>
                  <a:lnTo>
                    <a:pt x="0" y="34722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64698" r="-4969" b="-1748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002599" y="401223"/>
            <a:ext cx="10589376" cy="1667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9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Intro Rust"/>
              </a:rPr>
              <a:t>Use of Microsoft Clarity in my Website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916952" y="2309165"/>
            <a:ext cx="315805" cy="567624"/>
          </a:xfrm>
          <a:custGeom>
            <a:avLst/>
            <a:gdLst/>
            <a:ahLst/>
            <a:cxnLst/>
            <a:rect r="r" b="b" t="t" l="l"/>
            <a:pathLst>
              <a:path h="567624" w="315805">
                <a:moveTo>
                  <a:pt x="0" y="0"/>
                </a:moveTo>
                <a:lnTo>
                  <a:pt x="315805" y="0"/>
                </a:lnTo>
                <a:lnTo>
                  <a:pt x="315805" y="567623"/>
                </a:lnTo>
                <a:lnTo>
                  <a:pt x="0" y="5676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03929" y="2385365"/>
            <a:ext cx="2650013" cy="570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75"/>
              </a:lnSpc>
              <a:spcBef>
                <a:spcPct val="0"/>
              </a:spcBef>
            </a:pPr>
            <a:r>
              <a:rPr lang="en-US" sz="4275" u="sng">
                <a:solidFill>
                  <a:srgbClr val="004AAD"/>
                </a:solidFill>
                <a:latin typeface="League Spartan"/>
                <a:hlinkClick r:id="rId9" tooltip="https://tictactoeby20.netlify.app"/>
              </a:rPr>
              <a:t>Site Link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03929" y="3172945"/>
            <a:ext cx="2175121" cy="5873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288"/>
              </a:lnSpc>
              <a:spcBef>
                <a:spcPct val="0"/>
              </a:spcBef>
            </a:pPr>
            <a:r>
              <a:rPr lang="en-US" sz="3288">
                <a:solidFill>
                  <a:srgbClr val="000000"/>
                </a:solidFill>
                <a:latin typeface="Roboto Condensed"/>
              </a:rPr>
              <a:t>I built this site when I was in 2nd Year of College using pure HTML, CSS &amp; JS and conducted the Microsoft Clarity Reasearch Work on it!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7992931">
            <a:off x="1727880" y="3169409"/>
            <a:ext cx="558484" cy="527767"/>
          </a:xfrm>
          <a:custGeom>
            <a:avLst/>
            <a:gdLst/>
            <a:ahLst/>
            <a:cxnLst/>
            <a:rect r="r" b="b" t="t" l="l"/>
            <a:pathLst>
              <a:path h="527767" w="558484">
                <a:moveTo>
                  <a:pt x="0" y="0"/>
                </a:moveTo>
                <a:lnTo>
                  <a:pt x="558484" y="0"/>
                </a:lnTo>
                <a:lnTo>
                  <a:pt x="558484" y="527767"/>
                </a:lnTo>
                <a:lnTo>
                  <a:pt x="0" y="5277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002599" y="9351244"/>
            <a:ext cx="10913449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00"/>
              </a:lnSpc>
              <a:spcBef>
                <a:spcPct val="0"/>
              </a:spcBef>
            </a:pPr>
            <a:r>
              <a:rPr lang="en-US" sz="4000">
                <a:solidFill>
                  <a:srgbClr val="545454"/>
                </a:solidFill>
                <a:latin typeface="League Spartan"/>
              </a:rPr>
              <a:t>Following is my analysis of the same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l="-3317" t="0" r="-331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2257145"/>
            <a:chOff x="0" y="0"/>
            <a:chExt cx="4816593" cy="5944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594474"/>
            </a:xfrm>
            <a:custGeom>
              <a:avLst/>
              <a:gdLst/>
              <a:ahLst/>
              <a:cxnLst/>
              <a:rect r="r" b="b" t="t" l="l"/>
              <a:pathLst>
                <a:path h="59447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94474"/>
                  </a:lnTo>
                  <a:lnTo>
                    <a:pt x="0" y="594474"/>
                  </a:lnTo>
                  <a:close/>
                </a:path>
              </a:pathLst>
            </a:custGeom>
            <a:solidFill>
              <a:srgbClr val="004AAD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4816593" cy="5754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4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316234" y="756780"/>
            <a:ext cx="13655532" cy="857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99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Intro Rust"/>
              </a:rPr>
              <a:t>Analysis 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54514" y="8727247"/>
            <a:ext cx="14116522" cy="1232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52"/>
              </a:lnSpc>
              <a:spcBef>
                <a:spcPct val="0"/>
              </a:spcBef>
            </a:pPr>
            <a:r>
              <a:rPr lang="en-US" sz="3152" strike="noStrike" u="none">
                <a:solidFill>
                  <a:srgbClr val="000000"/>
                </a:solidFill>
                <a:latin typeface="Roboto Condensed"/>
              </a:rPr>
              <a:t>The average active time spent on the website is 37 seconds out of a total time of 2.5 minutes. This suggests that while users are spending a significant portion of their time on the website, they may not be actively engaging with it for the entire duration.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3870" y="5572988"/>
            <a:ext cx="2416133" cy="36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799"/>
              </a:lnSpc>
              <a:spcBef>
                <a:spcPct val="0"/>
              </a:spcBef>
            </a:pPr>
            <a:r>
              <a:rPr lang="en-US" sz="2799">
                <a:solidFill>
                  <a:srgbClr val="004AAD"/>
                </a:solidFill>
                <a:latin typeface="League Spartan"/>
              </a:rPr>
              <a:t>Sessions: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13870" y="2742920"/>
            <a:ext cx="16470725" cy="2287144"/>
          </a:xfrm>
          <a:custGeom>
            <a:avLst/>
            <a:gdLst/>
            <a:ahLst/>
            <a:cxnLst/>
            <a:rect r="r" b="b" t="t" l="l"/>
            <a:pathLst>
              <a:path h="2287144" w="16470725">
                <a:moveTo>
                  <a:pt x="0" y="0"/>
                </a:moveTo>
                <a:lnTo>
                  <a:pt x="16470725" y="0"/>
                </a:lnTo>
                <a:lnTo>
                  <a:pt x="16470725" y="2287143"/>
                </a:lnTo>
                <a:lnTo>
                  <a:pt x="0" y="22871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454514" y="5481750"/>
            <a:ext cx="13228556" cy="832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152"/>
              </a:lnSpc>
              <a:spcBef>
                <a:spcPct val="0"/>
              </a:spcBef>
            </a:pPr>
            <a:r>
              <a:rPr lang="en-US" sz="3152">
                <a:solidFill>
                  <a:srgbClr val="000000"/>
                </a:solidFill>
                <a:latin typeface="Roboto Condensed"/>
              </a:rPr>
              <a:t>There have been a total of 12 sessions in the past week, with 1 bot session excluded. This indicates the number of times users have visited my website.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3870" y="6595163"/>
            <a:ext cx="2416133" cy="718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799"/>
              </a:lnSpc>
              <a:spcBef>
                <a:spcPct val="0"/>
              </a:spcBef>
            </a:pPr>
            <a:r>
              <a:rPr lang="en-US" sz="2799">
                <a:solidFill>
                  <a:srgbClr val="004AAD"/>
                </a:solidFill>
                <a:latin typeface="League Spartan"/>
              </a:rPr>
              <a:t>Pages per Session: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54514" y="6533542"/>
            <a:ext cx="13228556" cy="832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152"/>
              </a:lnSpc>
              <a:spcBef>
                <a:spcPct val="0"/>
              </a:spcBef>
            </a:pPr>
            <a:r>
              <a:rPr lang="en-US" sz="3152">
                <a:solidFill>
                  <a:srgbClr val="000000"/>
                </a:solidFill>
                <a:latin typeface="Roboto Condensed"/>
              </a:rPr>
              <a:t>The average number of pages viewed per session is 1.17. Since there is only one page.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13870" y="7701845"/>
            <a:ext cx="2416133" cy="36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799"/>
              </a:lnSpc>
              <a:spcBef>
                <a:spcPct val="0"/>
              </a:spcBef>
            </a:pPr>
            <a:r>
              <a:rPr lang="en-US" sz="2799">
                <a:solidFill>
                  <a:srgbClr val="004AAD"/>
                </a:solidFill>
                <a:latin typeface="League Spartan"/>
              </a:rPr>
              <a:t>Scroll Depth: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454514" y="7675784"/>
            <a:ext cx="13228556" cy="832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152"/>
              </a:lnSpc>
              <a:spcBef>
                <a:spcPct val="0"/>
              </a:spcBef>
            </a:pPr>
            <a:r>
              <a:rPr lang="en-US" sz="3152">
                <a:solidFill>
                  <a:srgbClr val="000000"/>
                </a:solidFill>
                <a:latin typeface="Roboto Condensed"/>
              </a:rPr>
              <a:t>The average scroll depth is 98.50%, indicating that users are scrolling almost to the bottom of the page on average.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3870" y="8810036"/>
            <a:ext cx="2416133" cy="718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799"/>
              </a:lnSpc>
              <a:spcBef>
                <a:spcPct val="0"/>
              </a:spcBef>
            </a:pPr>
            <a:r>
              <a:rPr lang="en-US" sz="2799">
                <a:solidFill>
                  <a:srgbClr val="004AAD"/>
                </a:solidFill>
                <a:latin typeface="League Spartan"/>
              </a:rPr>
              <a:t>Active Time Spent: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l="-3317" t="0" r="-331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84154" y="0"/>
            <a:ext cx="10783599" cy="10783599"/>
          </a:xfrm>
          <a:custGeom>
            <a:avLst/>
            <a:gdLst/>
            <a:ahLst/>
            <a:cxnLst/>
            <a:rect r="r" b="b" t="t" l="l"/>
            <a:pathLst>
              <a:path h="10783599" w="10783599">
                <a:moveTo>
                  <a:pt x="0" y="0"/>
                </a:moveTo>
                <a:lnTo>
                  <a:pt x="10783599" y="0"/>
                </a:lnTo>
                <a:lnTo>
                  <a:pt x="10783599" y="10783599"/>
                </a:lnTo>
                <a:lnTo>
                  <a:pt x="0" y="107835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996431"/>
            <a:chOff x="0" y="0"/>
            <a:chExt cx="4816593" cy="52580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525809"/>
            </a:xfrm>
            <a:custGeom>
              <a:avLst/>
              <a:gdLst/>
              <a:ahLst/>
              <a:cxnLst/>
              <a:rect r="r" b="b" t="t" l="l"/>
              <a:pathLst>
                <a:path h="52580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25809"/>
                  </a:lnTo>
                  <a:lnTo>
                    <a:pt x="0" y="525809"/>
                  </a:lnTo>
                  <a:close/>
                </a:path>
              </a:pathLst>
            </a:custGeom>
            <a:solidFill>
              <a:srgbClr val="004AAD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19050"/>
              <a:ext cx="4816593" cy="5067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4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51656" y="2400834"/>
            <a:ext cx="4411640" cy="5102056"/>
          </a:xfrm>
          <a:custGeom>
            <a:avLst/>
            <a:gdLst/>
            <a:ahLst/>
            <a:cxnLst/>
            <a:rect r="r" b="b" t="t" l="l"/>
            <a:pathLst>
              <a:path h="5102056" w="4411640">
                <a:moveTo>
                  <a:pt x="0" y="0"/>
                </a:moveTo>
                <a:lnTo>
                  <a:pt x="4411640" y="0"/>
                </a:lnTo>
                <a:lnTo>
                  <a:pt x="4411640" y="5102056"/>
                </a:lnTo>
                <a:lnTo>
                  <a:pt x="0" y="51020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745654" y="2424119"/>
            <a:ext cx="4387998" cy="5102056"/>
          </a:xfrm>
          <a:custGeom>
            <a:avLst/>
            <a:gdLst/>
            <a:ahLst/>
            <a:cxnLst/>
            <a:rect r="r" b="b" t="t" l="l"/>
            <a:pathLst>
              <a:path h="5102056" w="4387998">
                <a:moveTo>
                  <a:pt x="0" y="0"/>
                </a:moveTo>
                <a:lnTo>
                  <a:pt x="4387999" y="0"/>
                </a:lnTo>
                <a:lnTo>
                  <a:pt x="4387999" y="5102056"/>
                </a:lnTo>
                <a:lnTo>
                  <a:pt x="0" y="51020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154010" y="2377549"/>
            <a:ext cx="4482334" cy="5148626"/>
          </a:xfrm>
          <a:custGeom>
            <a:avLst/>
            <a:gdLst/>
            <a:ahLst/>
            <a:cxnLst/>
            <a:rect r="r" b="b" t="t" l="l"/>
            <a:pathLst>
              <a:path h="5148626" w="4482334">
                <a:moveTo>
                  <a:pt x="0" y="0"/>
                </a:moveTo>
                <a:lnTo>
                  <a:pt x="4482334" y="0"/>
                </a:lnTo>
                <a:lnTo>
                  <a:pt x="4482334" y="5148626"/>
                </a:lnTo>
                <a:lnTo>
                  <a:pt x="0" y="51486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111887" y="626423"/>
            <a:ext cx="13655532" cy="857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99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Intro Rust"/>
              </a:rPr>
              <a:t>Analysis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51656" y="7673285"/>
            <a:ext cx="4282195" cy="291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102"/>
              </a:lnSpc>
              <a:spcBef>
                <a:spcPct val="0"/>
              </a:spcBef>
            </a:pPr>
            <a:r>
              <a:rPr lang="en-US" sz="2102">
                <a:solidFill>
                  <a:srgbClr val="004AAD"/>
                </a:solidFill>
                <a:latin typeface="League Spartan"/>
              </a:rPr>
              <a:t>Users Overview &amp; Top User: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1656" y="8025947"/>
            <a:ext cx="5264995" cy="2030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00024" indent="-250012" lvl="1">
              <a:lnSpc>
                <a:spcPts val="2316"/>
              </a:lnSpc>
              <a:buFont typeface="Arial"/>
              <a:buChar char="•"/>
            </a:pPr>
            <a:r>
              <a:rPr lang="en-US" sz="2316">
                <a:solidFill>
                  <a:srgbClr val="000000"/>
                </a:solidFill>
                <a:latin typeface="Roboto Condensed"/>
              </a:rPr>
              <a:t>There have been </a:t>
            </a:r>
            <a:r>
              <a:rPr lang="en-US" sz="2316">
                <a:solidFill>
                  <a:srgbClr val="000000"/>
                </a:solidFill>
                <a:latin typeface="Roboto Condensed Bold"/>
              </a:rPr>
              <a:t>9 unique users</a:t>
            </a:r>
            <a:r>
              <a:rPr lang="en-US" sz="2316">
                <a:solidFill>
                  <a:srgbClr val="000000"/>
                </a:solidFill>
                <a:latin typeface="Roboto Condensed"/>
              </a:rPr>
              <a:t> in the past week, with the most recent live user active </a:t>
            </a:r>
            <a:r>
              <a:rPr lang="en-US" sz="2316">
                <a:solidFill>
                  <a:srgbClr val="000000"/>
                </a:solidFill>
                <a:latin typeface="Roboto Condensed Bold"/>
              </a:rPr>
              <a:t>7.7 minutes</a:t>
            </a:r>
            <a:r>
              <a:rPr lang="en-US" sz="2316">
                <a:solidFill>
                  <a:srgbClr val="000000"/>
                </a:solidFill>
                <a:latin typeface="Roboto Condensed"/>
              </a:rPr>
              <a:t> ago. All sessions have been with new users, indicating no returning users within this timeframe.</a:t>
            </a:r>
          </a:p>
          <a:p>
            <a:pPr marL="500024" indent="-250012" lvl="1">
              <a:lnSpc>
                <a:spcPts val="2316"/>
              </a:lnSpc>
              <a:buFont typeface="Arial"/>
              <a:buChar char="•"/>
            </a:pPr>
            <a:r>
              <a:rPr lang="en-US" sz="2316">
                <a:solidFill>
                  <a:srgbClr val="000000"/>
                </a:solidFill>
                <a:latin typeface="Roboto Condensed"/>
              </a:rPr>
              <a:t>The user with the </a:t>
            </a:r>
            <a:r>
              <a:rPr lang="en-US" sz="2316">
                <a:solidFill>
                  <a:srgbClr val="000000"/>
                </a:solidFill>
                <a:latin typeface="Roboto Condensed Bold"/>
              </a:rPr>
              <a:t>most sessions</a:t>
            </a:r>
            <a:r>
              <a:rPr lang="en-US" sz="2316">
                <a:solidFill>
                  <a:srgbClr val="000000"/>
                </a:solidFill>
                <a:latin typeface="Roboto Condensed"/>
              </a:rPr>
              <a:t> is located in India, with 4 sessions.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54010" y="7673285"/>
            <a:ext cx="3624418" cy="291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102"/>
              </a:lnSpc>
              <a:spcBef>
                <a:spcPct val="0"/>
              </a:spcBef>
            </a:pPr>
            <a:r>
              <a:rPr lang="en-US" sz="2102">
                <a:solidFill>
                  <a:srgbClr val="004AAD"/>
                </a:solidFill>
                <a:latin typeface="League Spartan"/>
              </a:rPr>
              <a:t>Performance Overview: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54010" y="7930697"/>
            <a:ext cx="4948177" cy="231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00024" indent="-250012" lvl="1">
              <a:lnSpc>
                <a:spcPts val="2316"/>
              </a:lnSpc>
              <a:buFont typeface="Arial"/>
              <a:buChar char="•"/>
            </a:pPr>
            <a:r>
              <a:rPr lang="en-US" sz="2316">
                <a:solidFill>
                  <a:srgbClr val="000000"/>
                </a:solidFill>
                <a:latin typeface="Roboto Condensed"/>
              </a:rPr>
              <a:t>The website's performance score is </a:t>
            </a:r>
            <a:r>
              <a:rPr lang="en-US" sz="2316">
                <a:solidFill>
                  <a:srgbClr val="000000"/>
                </a:solidFill>
                <a:latin typeface="Roboto Condensed Bold"/>
              </a:rPr>
              <a:t>98 out of 100</a:t>
            </a:r>
            <a:r>
              <a:rPr lang="en-US" sz="2316">
                <a:solidFill>
                  <a:srgbClr val="000000"/>
                </a:solidFill>
                <a:latin typeface="Roboto Condensed"/>
              </a:rPr>
              <a:t>, indicating </a:t>
            </a:r>
            <a:r>
              <a:rPr lang="en-US" sz="2316">
                <a:solidFill>
                  <a:srgbClr val="000000"/>
                </a:solidFill>
                <a:latin typeface="Roboto Condensed Bold"/>
              </a:rPr>
              <a:t>good performance</a:t>
            </a:r>
            <a:r>
              <a:rPr lang="en-US" sz="2316">
                <a:solidFill>
                  <a:srgbClr val="000000"/>
                </a:solidFill>
                <a:latin typeface="Roboto Condensed"/>
              </a:rPr>
              <a:t> overall.</a:t>
            </a:r>
          </a:p>
          <a:p>
            <a:pPr marL="500024" indent="-250012" lvl="1">
              <a:lnSpc>
                <a:spcPts val="2316"/>
              </a:lnSpc>
              <a:spcBef>
                <a:spcPct val="0"/>
              </a:spcBef>
              <a:buFont typeface="Arial"/>
              <a:buChar char="•"/>
            </a:pPr>
            <a:r>
              <a:rPr lang="en-US" sz="2316">
                <a:solidFill>
                  <a:srgbClr val="000000"/>
                </a:solidFill>
                <a:latin typeface="Roboto Condensed"/>
              </a:rPr>
              <a:t>The breakdown shows that the Largest Contentful Paint </a:t>
            </a:r>
            <a:r>
              <a:rPr lang="en-US" sz="2316">
                <a:solidFill>
                  <a:srgbClr val="000000"/>
                </a:solidFill>
                <a:latin typeface="Roboto Condensed Bold"/>
              </a:rPr>
              <a:t>(LCP) needs improvement</a:t>
            </a:r>
            <a:r>
              <a:rPr lang="en-US" sz="2316">
                <a:solidFill>
                  <a:srgbClr val="000000"/>
                </a:solidFill>
                <a:latin typeface="Roboto Condensed"/>
              </a:rPr>
              <a:t>, while the First Input Delay (FID) and Cumulative Layout Shift </a:t>
            </a:r>
            <a:r>
              <a:rPr lang="en-US" sz="2316">
                <a:solidFill>
                  <a:srgbClr val="000000"/>
                </a:solidFill>
                <a:latin typeface="Roboto Condensed Bold"/>
              </a:rPr>
              <a:t>(CLS) are good.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82279" y="7673285"/>
            <a:ext cx="1397390" cy="291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102"/>
              </a:lnSpc>
              <a:spcBef>
                <a:spcPct val="0"/>
              </a:spcBef>
            </a:pPr>
            <a:r>
              <a:rPr lang="en-US" sz="2102">
                <a:solidFill>
                  <a:srgbClr val="004AAD"/>
                </a:solidFill>
                <a:latin typeface="League Spartan"/>
              </a:rPr>
              <a:t>Insights: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745654" y="8025947"/>
            <a:ext cx="5707816" cy="2030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00024" indent="-250012" lvl="1">
              <a:lnSpc>
                <a:spcPts val="2316"/>
              </a:lnSpc>
              <a:buFont typeface="Arial"/>
              <a:buChar char="•"/>
            </a:pPr>
            <a:r>
              <a:rPr lang="en-US" sz="2316">
                <a:solidFill>
                  <a:srgbClr val="000000"/>
                </a:solidFill>
                <a:latin typeface="Roboto Condensed"/>
              </a:rPr>
              <a:t>There have been </a:t>
            </a:r>
            <a:r>
              <a:rPr lang="en-US" sz="2316">
                <a:solidFill>
                  <a:srgbClr val="000000"/>
                </a:solidFill>
                <a:latin typeface="Roboto Condensed Bold"/>
              </a:rPr>
              <a:t>no rage clicks</a:t>
            </a:r>
            <a:r>
              <a:rPr lang="en-US" sz="2316">
                <a:solidFill>
                  <a:srgbClr val="000000"/>
                </a:solidFill>
                <a:latin typeface="Roboto Condensed"/>
              </a:rPr>
              <a:t> recorded.</a:t>
            </a:r>
          </a:p>
          <a:p>
            <a:pPr marL="500024" indent="-250012" lvl="1">
              <a:lnSpc>
                <a:spcPts val="2316"/>
              </a:lnSpc>
              <a:buFont typeface="Arial"/>
              <a:buChar char="•"/>
            </a:pPr>
            <a:r>
              <a:rPr lang="en-US" sz="2316">
                <a:solidFill>
                  <a:srgbClr val="000000"/>
                </a:solidFill>
                <a:latin typeface="Roboto Condensed Bold"/>
              </a:rPr>
              <a:t>Dead clicks</a:t>
            </a:r>
            <a:r>
              <a:rPr lang="en-US" sz="2316">
                <a:solidFill>
                  <a:srgbClr val="000000"/>
                </a:solidFill>
                <a:latin typeface="Roboto Condensed"/>
              </a:rPr>
              <a:t> have been recorded in </a:t>
            </a:r>
            <a:r>
              <a:rPr lang="en-US" sz="2316">
                <a:solidFill>
                  <a:srgbClr val="000000"/>
                </a:solidFill>
                <a:latin typeface="Roboto Condensed Bold"/>
              </a:rPr>
              <a:t>41.67%</a:t>
            </a:r>
            <a:r>
              <a:rPr lang="en-US" sz="2316">
                <a:solidFill>
                  <a:srgbClr val="000000"/>
                </a:solidFill>
                <a:latin typeface="Roboto Condensed"/>
              </a:rPr>
              <a:t> of sessions, indicating instances where users clicked on elements that did not result in any action or response.</a:t>
            </a:r>
          </a:p>
          <a:p>
            <a:pPr marL="500024" indent="-250012" lvl="1">
              <a:lnSpc>
                <a:spcPts val="2316"/>
              </a:lnSpc>
              <a:spcBef>
                <a:spcPct val="0"/>
              </a:spcBef>
              <a:buFont typeface="Arial"/>
              <a:buChar char="•"/>
            </a:pPr>
            <a:r>
              <a:rPr lang="en-US" sz="2316">
                <a:solidFill>
                  <a:srgbClr val="000000"/>
                </a:solidFill>
                <a:latin typeface="Roboto Condensed"/>
              </a:rPr>
              <a:t>There have been </a:t>
            </a:r>
            <a:r>
              <a:rPr lang="en-US" sz="2316">
                <a:solidFill>
                  <a:srgbClr val="000000"/>
                </a:solidFill>
                <a:latin typeface="Roboto Condensed Bold"/>
              </a:rPr>
              <a:t>no instances of excessive scrolling</a:t>
            </a:r>
            <a:r>
              <a:rPr lang="en-US" sz="2316">
                <a:solidFill>
                  <a:srgbClr val="000000"/>
                </a:solidFill>
                <a:latin typeface="Roboto Condensed"/>
              </a:rPr>
              <a:t> or </a:t>
            </a:r>
            <a:r>
              <a:rPr lang="en-US" sz="2316">
                <a:solidFill>
                  <a:srgbClr val="000000"/>
                </a:solidFill>
                <a:latin typeface="Roboto Condensed Bold"/>
              </a:rPr>
              <a:t>quick backs.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89152" y="404845"/>
            <a:ext cx="9882155" cy="9882155"/>
          </a:xfrm>
          <a:custGeom>
            <a:avLst/>
            <a:gdLst/>
            <a:ahLst/>
            <a:cxnLst/>
            <a:rect r="r" b="b" t="t" l="l"/>
            <a:pathLst>
              <a:path h="9882155" w="9882155">
                <a:moveTo>
                  <a:pt x="0" y="0"/>
                </a:moveTo>
                <a:lnTo>
                  <a:pt x="9882155" y="0"/>
                </a:lnTo>
                <a:lnTo>
                  <a:pt x="9882155" y="9882155"/>
                </a:lnTo>
                <a:lnTo>
                  <a:pt x="0" y="9882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96835" y="3455093"/>
            <a:ext cx="11429086" cy="5124249"/>
          </a:xfrm>
          <a:custGeom>
            <a:avLst/>
            <a:gdLst/>
            <a:ahLst/>
            <a:cxnLst/>
            <a:rect r="r" b="b" t="t" l="l"/>
            <a:pathLst>
              <a:path h="5124249" w="11429086">
                <a:moveTo>
                  <a:pt x="0" y="0"/>
                </a:moveTo>
                <a:lnTo>
                  <a:pt x="11429086" y="0"/>
                </a:lnTo>
                <a:lnTo>
                  <a:pt x="11429086" y="5124249"/>
                </a:lnTo>
                <a:lnTo>
                  <a:pt x="0" y="51242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859929" y="697072"/>
            <a:ext cx="4601717" cy="857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399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Intro Rust"/>
              </a:rPr>
              <a:t>Heatmaps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774482" y="1987557"/>
            <a:ext cx="8829762" cy="436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99"/>
              </a:lnSpc>
              <a:spcBef>
                <a:spcPct val="0"/>
              </a:spcBef>
            </a:pPr>
            <a:r>
              <a:rPr lang="en-US" sz="3299">
                <a:solidFill>
                  <a:srgbClr val="FFFFFF"/>
                </a:solidFill>
                <a:latin typeface="Roboto Condensed"/>
              </a:rPr>
              <a:t>These are the summarized results of the Heatmaps: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4454" y="2929132"/>
            <a:ext cx="5223132" cy="6458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09414" indent="-204707" lvl="1">
              <a:lnSpc>
                <a:spcPts val="1896"/>
              </a:lnSpc>
              <a:buFont typeface="Arial"/>
              <a:buChar char="•"/>
            </a:pPr>
            <a:r>
              <a:rPr lang="en-US" sz="1896">
                <a:solidFill>
                  <a:srgbClr val="FFFFFF"/>
                </a:solidFill>
                <a:latin typeface="Poppins"/>
              </a:rPr>
              <a:t>Users on desktop devices scrolled through the entire page and viewed all the content, with an average fold of 661 pixels.</a:t>
            </a:r>
          </a:p>
          <a:p>
            <a:pPr>
              <a:lnSpc>
                <a:spcPts val="1896"/>
              </a:lnSpc>
            </a:pPr>
          </a:p>
          <a:p>
            <a:pPr marL="409414" indent="-204707" lvl="1">
              <a:lnSpc>
                <a:spcPts val="1896"/>
              </a:lnSpc>
              <a:buFont typeface="Arial"/>
              <a:buChar char="•"/>
            </a:pPr>
            <a:r>
              <a:rPr lang="en-US" sz="1896">
                <a:solidFill>
                  <a:srgbClr val="FFFFFF"/>
                </a:solidFill>
                <a:latin typeface="Poppins"/>
              </a:rPr>
              <a:t>Users on desktop devices clicked on the Edit button more than any other element, followed by the Start New Game button and the Player Name input field.</a:t>
            </a:r>
          </a:p>
          <a:p>
            <a:pPr>
              <a:lnSpc>
                <a:spcPts val="1896"/>
              </a:lnSpc>
            </a:pPr>
          </a:p>
          <a:p>
            <a:pPr marL="409414" indent="-204707" lvl="1">
              <a:lnSpc>
                <a:spcPts val="1896"/>
              </a:lnSpc>
              <a:buFont typeface="Arial"/>
              <a:buChar char="•"/>
            </a:pPr>
            <a:r>
              <a:rPr lang="en-US" sz="1896">
                <a:solidFill>
                  <a:srgbClr val="FFFFFF"/>
                </a:solidFill>
                <a:latin typeface="Poppins"/>
              </a:rPr>
              <a:t>Users on mobile devices also scrolled through the entire page, with an average fold of 735 pixels, but some of them dropped off at the 90% and 95% scroll depths.</a:t>
            </a:r>
          </a:p>
          <a:p>
            <a:pPr>
              <a:lnSpc>
                <a:spcPts val="1896"/>
              </a:lnSpc>
            </a:pPr>
          </a:p>
          <a:p>
            <a:pPr marL="409414" indent="-204707" lvl="1">
              <a:lnSpc>
                <a:spcPts val="1896"/>
              </a:lnSpc>
              <a:buFont typeface="Arial"/>
              <a:buChar char="•"/>
            </a:pPr>
            <a:r>
              <a:rPr lang="en-US" sz="1896">
                <a:solidFill>
                  <a:srgbClr val="FFFFFF"/>
                </a:solidFill>
                <a:latin typeface="Poppins"/>
              </a:rPr>
              <a:t>Users on mobile devices clicked mostly on the Start New Game button and the X symbol, as well as some dead clicks on the Player Name input field and the O symbol.</a:t>
            </a:r>
          </a:p>
          <a:p>
            <a:pPr>
              <a:lnSpc>
                <a:spcPts val="1896"/>
              </a:lnSpc>
            </a:pPr>
          </a:p>
          <a:p>
            <a:pPr marL="409414" indent="-204707" lvl="1">
              <a:lnSpc>
                <a:spcPts val="1896"/>
              </a:lnSpc>
              <a:buFont typeface="Arial"/>
              <a:buChar char="•"/>
            </a:pPr>
            <a:r>
              <a:rPr lang="en-US" sz="1896">
                <a:solidFill>
                  <a:srgbClr val="FFFFFF"/>
                </a:solidFill>
                <a:latin typeface="Poppins"/>
              </a:rPr>
              <a:t>There is no data for tablet devices, suggesting that the page is not optimized or marketed for this device type.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DAF8kVPbiz0</dc:identifier>
  <dcterms:modified xsi:type="dcterms:W3CDTF">2011-08-01T06:04:30Z</dcterms:modified>
  <cp:revision>1</cp:revision>
  <dc:title>Microsoft Clarity Reasearch Work</dc:title>
</cp:coreProperties>
</file>